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Instrument Sans Medium" panose="020B0604020202020204" charset="0"/>
      <p:regular r:id="rId12"/>
    </p:embeddedFont>
    <p:embeddedFont>
      <p:font typeface="Open Sans" panose="020B0606030504020204" pitchFamily="34" charset="0"/>
      <p:regular r:id="rId13"/>
      <p:bold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1F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80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3554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155746"/>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Prompt Engineering: Unlocking the Power of Language Models</a:t>
            </a:r>
            <a:endParaRPr lang="en-US" sz="4450" dirty="0"/>
          </a:p>
        </p:txBody>
      </p:sp>
      <p:sp>
        <p:nvSpPr>
          <p:cNvPr id="4" name="Text 1"/>
          <p:cNvSpPr/>
          <p:nvPr/>
        </p:nvSpPr>
        <p:spPr>
          <a:xfrm>
            <a:off x="793790" y="4622244"/>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Prompt engineering is the art of crafting effective prompts to unlock the full potential of language models. By carefully designing prompts, users can guide these powerful AI systems to produce high-quality, relevant, and tailored outputs for a wide range of tasks.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732133"/>
            <a:ext cx="7795974" cy="708779"/>
          </a:xfrm>
          <a:prstGeom prst="rect">
            <a:avLst/>
          </a:prstGeom>
          <a:noFill/>
          <a:ln/>
        </p:spPr>
        <p:txBody>
          <a:bodyPr wrap="none" lIns="0" tIns="0" rIns="0" bIns="0" rtlCol="0" anchor="t"/>
          <a:lstStyle/>
          <a:p>
            <a:pPr marL="0" indent="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What is Prompt Engineering?</a:t>
            </a:r>
            <a:endParaRPr lang="en-US" sz="4450" dirty="0"/>
          </a:p>
        </p:txBody>
      </p:sp>
      <p:sp>
        <p:nvSpPr>
          <p:cNvPr id="4" name="Shape 1"/>
          <p:cNvSpPr/>
          <p:nvPr/>
        </p:nvSpPr>
        <p:spPr>
          <a:xfrm>
            <a:off x="793790" y="5036225"/>
            <a:ext cx="510302" cy="510302"/>
          </a:xfrm>
          <a:prstGeom prst="roundRect">
            <a:avLst>
              <a:gd name="adj" fmla="val 6667"/>
            </a:avLst>
          </a:prstGeom>
          <a:solidFill>
            <a:srgbClr val="3E3E3E"/>
          </a:solidFill>
          <a:ln/>
        </p:spPr>
      </p:sp>
      <p:sp>
        <p:nvSpPr>
          <p:cNvPr id="5" name="Text 2"/>
          <p:cNvSpPr/>
          <p:nvPr/>
        </p:nvSpPr>
        <p:spPr>
          <a:xfrm>
            <a:off x="982742" y="5121235"/>
            <a:ext cx="132398" cy="340281"/>
          </a:xfrm>
          <a:prstGeom prst="rect">
            <a:avLst/>
          </a:prstGeom>
          <a:noFill/>
          <a:ln/>
        </p:spPr>
        <p:txBody>
          <a:bodyPr wrap="none" lIns="0" tIns="0" rIns="0" bIns="0" rtlCol="0" anchor="t"/>
          <a:lstStyle/>
          <a:p>
            <a:pPr marL="0" indent="0" algn="ctr">
              <a:lnSpc>
                <a:spcPts val="2650"/>
              </a:lnSpc>
              <a:buNone/>
            </a:pPr>
            <a:r>
              <a:rPr lang="en-US" sz="2650" dirty="0">
                <a:solidFill>
                  <a:srgbClr val="BFBFBF"/>
                </a:solidFill>
                <a:latin typeface="Instrument Sans Medium" pitchFamily="34" charset="0"/>
                <a:ea typeface="Instrument Sans Medium" pitchFamily="34" charset="-122"/>
                <a:cs typeface="Instrument Sans Medium" pitchFamily="34" charset="-120"/>
              </a:rPr>
              <a:t>1</a:t>
            </a:r>
            <a:endParaRPr lang="en-US" sz="2650" dirty="0"/>
          </a:p>
        </p:txBody>
      </p:sp>
      <p:sp>
        <p:nvSpPr>
          <p:cNvPr id="6" name="Text 3"/>
          <p:cNvSpPr/>
          <p:nvPr/>
        </p:nvSpPr>
        <p:spPr>
          <a:xfrm>
            <a:off x="1530906" y="5036225"/>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Defining Prompt Engineering</a:t>
            </a:r>
            <a:endParaRPr lang="en-US" sz="2200" dirty="0"/>
          </a:p>
        </p:txBody>
      </p:sp>
      <p:sp>
        <p:nvSpPr>
          <p:cNvPr id="7" name="Text 4"/>
          <p:cNvSpPr/>
          <p:nvPr/>
        </p:nvSpPr>
        <p:spPr>
          <a:xfrm>
            <a:off x="1530906" y="5880973"/>
            <a:ext cx="3459242"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The process of strategically designing prompts to effectively communicate with and direct language models.</a:t>
            </a:r>
            <a:endParaRPr lang="en-US" sz="1750" dirty="0"/>
          </a:p>
        </p:txBody>
      </p:sp>
      <p:sp>
        <p:nvSpPr>
          <p:cNvPr id="8" name="Shape 5"/>
          <p:cNvSpPr/>
          <p:nvPr/>
        </p:nvSpPr>
        <p:spPr>
          <a:xfrm>
            <a:off x="5216962" y="5036225"/>
            <a:ext cx="510302" cy="510302"/>
          </a:xfrm>
          <a:prstGeom prst="roundRect">
            <a:avLst>
              <a:gd name="adj" fmla="val 6667"/>
            </a:avLst>
          </a:prstGeom>
          <a:solidFill>
            <a:srgbClr val="3E3E3E"/>
          </a:solidFill>
          <a:ln/>
        </p:spPr>
      </p:sp>
      <p:sp>
        <p:nvSpPr>
          <p:cNvPr id="9" name="Text 6"/>
          <p:cNvSpPr/>
          <p:nvPr/>
        </p:nvSpPr>
        <p:spPr>
          <a:xfrm>
            <a:off x="5378291" y="5121235"/>
            <a:ext cx="187523" cy="340281"/>
          </a:xfrm>
          <a:prstGeom prst="rect">
            <a:avLst/>
          </a:prstGeom>
          <a:noFill/>
          <a:ln/>
        </p:spPr>
        <p:txBody>
          <a:bodyPr wrap="none" lIns="0" tIns="0" rIns="0" bIns="0" rtlCol="0" anchor="t"/>
          <a:lstStyle/>
          <a:p>
            <a:pPr marL="0" indent="0" algn="ctr">
              <a:lnSpc>
                <a:spcPts val="2650"/>
              </a:lnSpc>
              <a:buNone/>
            </a:pPr>
            <a:r>
              <a:rPr lang="en-US" sz="2650" dirty="0">
                <a:solidFill>
                  <a:srgbClr val="BFBFBF"/>
                </a:solidFill>
                <a:latin typeface="Instrument Sans Medium" pitchFamily="34" charset="0"/>
                <a:ea typeface="Instrument Sans Medium" pitchFamily="34" charset="-122"/>
                <a:cs typeface="Instrument Sans Medium" pitchFamily="34" charset="-120"/>
              </a:rPr>
              <a:t>2</a:t>
            </a:r>
            <a:endParaRPr lang="en-US" sz="2650" dirty="0"/>
          </a:p>
        </p:txBody>
      </p:sp>
      <p:sp>
        <p:nvSpPr>
          <p:cNvPr id="10" name="Text 7"/>
          <p:cNvSpPr/>
          <p:nvPr/>
        </p:nvSpPr>
        <p:spPr>
          <a:xfrm>
            <a:off x="5954078" y="503622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Key Objectives</a:t>
            </a:r>
            <a:endParaRPr lang="en-US" sz="2200" dirty="0"/>
          </a:p>
        </p:txBody>
      </p:sp>
      <p:sp>
        <p:nvSpPr>
          <p:cNvPr id="11" name="Text 8"/>
          <p:cNvSpPr/>
          <p:nvPr/>
        </p:nvSpPr>
        <p:spPr>
          <a:xfrm>
            <a:off x="5954078" y="5526643"/>
            <a:ext cx="3459242" cy="1088708"/>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Eliciting desired outputs, maintaining control, and optimizing model performance.</a:t>
            </a:r>
            <a:endParaRPr lang="en-US" sz="1750" dirty="0"/>
          </a:p>
        </p:txBody>
      </p:sp>
      <p:sp>
        <p:nvSpPr>
          <p:cNvPr id="12" name="Shape 9"/>
          <p:cNvSpPr/>
          <p:nvPr/>
        </p:nvSpPr>
        <p:spPr>
          <a:xfrm>
            <a:off x="9640133" y="5036225"/>
            <a:ext cx="510302" cy="510302"/>
          </a:xfrm>
          <a:prstGeom prst="roundRect">
            <a:avLst>
              <a:gd name="adj" fmla="val 6667"/>
            </a:avLst>
          </a:prstGeom>
          <a:solidFill>
            <a:srgbClr val="3E3E3E"/>
          </a:solidFill>
          <a:ln/>
        </p:spPr>
      </p:sp>
      <p:sp>
        <p:nvSpPr>
          <p:cNvPr id="13" name="Text 10"/>
          <p:cNvSpPr/>
          <p:nvPr/>
        </p:nvSpPr>
        <p:spPr>
          <a:xfrm>
            <a:off x="9797058" y="5121235"/>
            <a:ext cx="196334" cy="340281"/>
          </a:xfrm>
          <a:prstGeom prst="rect">
            <a:avLst/>
          </a:prstGeom>
          <a:noFill/>
          <a:ln/>
        </p:spPr>
        <p:txBody>
          <a:bodyPr wrap="none" lIns="0" tIns="0" rIns="0" bIns="0" rtlCol="0" anchor="t"/>
          <a:lstStyle/>
          <a:p>
            <a:pPr marL="0" indent="0" algn="ctr">
              <a:lnSpc>
                <a:spcPts val="2650"/>
              </a:lnSpc>
              <a:buNone/>
            </a:pPr>
            <a:r>
              <a:rPr lang="en-US" sz="2650" dirty="0">
                <a:solidFill>
                  <a:srgbClr val="BFBFBF"/>
                </a:solidFill>
                <a:latin typeface="Instrument Sans Medium" pitchFamily="34" charset="0"/>
                <a:ea typeface="Instrument Sans Medium" pitchFamily="34" charset="-122"/>
                <a:cs typeface="Instrument Sans Medium" pitchFamily="34" charset="-120"/>
              </a:rPr>
              <a:t>3</a:t>
            </a:r>
            <a:endParaRPr lang="en-US" sz="2650" dirty="0"/>
          </a:p>
        </p:txBody>
      </p:sp>
      <p:sp>
        <p:nvSpPr>
          <p:cNvPr id="14" name="Text 11"/>
          <p:cNvSpPr/>
          <p:nvPr/>
        </p:nvSpPr>
        <p:spPr>
          <a:xfrm>
            <a:off x="10377249" y="5036225"/>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Importance for AI Interaction</a:t>
            </a:r>
            <a:endParaRPr lang="en-US" sz="2200" dirty="0"/>
          </a:p>
        </p:txBody>
      </p:sp>
      <p:sp>
        <p:nvSpPr>
          <p:cNvPr id="15" name="Text 12"/>
          <p:cNvSpPr/>
          <p:nvPr/>
        </p:nvSpPr>
        <p:spPr>
          <a:xfrm>
            <a:off x="10377249" y="5880973"/>
            <a:ext cx="3459242" cy="1088708"/>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Prompt engineering is crucial for harnessing the full potential of language models.</a:t>
            </a:r>
            <a:endParaRPr lang="en-US" sz="1750" dirty="0"/>
          </a:p>
        </p:txBody>
      </p:sp>
      <p:sp>
        <p:nvSpPr>
          <p:cNvPr id="17" name="Rectangle 16">
            <a:extLst>
              <a:ext uri="{FF2B5EF4-FFF2-40B4-BE49-F238E27FC236}">
                <a16:creationId xmlns:a16="http://schemas.microsoft.com/office/drawing/2014/main" id="{70B068EB-1FB9-ACF1-0050-C84086BFB6E6}"/>
              </a:ext>
            </a:extLst>
          </p:cNvPr>
          <p:cNvSpPr/>
          <p:nvPr/>
        </p:nvSpPr>
        <p:spPr>
          <a:xfrm>
            <a:off x="0" y="7502537"/>
            <a:ext cx="14630400" cy="684252"/>
          </a:xfrm>
          <a:prstGeom prst="rect">
            <a:avLst/>
          </a:prstGeom>
          <a:solidFill>
            <a:srgbClr val="1F1F1F"/>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8509"/>
            <a:ext cx="8976955" cy="708779"/>
          </a:xfrm>
          <a:prstGeom prst="rect">
            <a:avLst/>
          </a:prstGeom>
          <a:noFill/>
          <a:ln/>
        </p:spPr>
        <p:txBody>
          <a:bodyPr wrap="none" lIns="0" tIns="0" rIns="0" bIns="0" rtlCol="0" anchor="t"/>
          <a:lstStyle/>
          <a:p>
            <a:pPr marL="0" indent="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The Importance of Prompt Design</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EFEFE"/>
                </a:solidFill>
                <a:latin typeface="Instrument Sans Medium" pitchFamily="34" charset="0"/>
                <a:ea typeface="Instrument Sans Medium" pitchFamily="34" charset="-122"/>
                <a:cs typeface="Instrument Sans Medium" pitchFamily="34" charset="-120"/>
              </a:rPr>
              <a:t>Tailored Outputs</a:t>
            </a:r>
            <a:endParaRPr lang="en-US" sz="2200" dirty="0"/>
          </a:p>
        </p:txBody>
      </p:sp>
      <p:sp>
        <p:nvSpPr>
          <p:cNvPr id="4" name="Text 2"/>
          <p:cNvSpPr/>
          <p:nvPr/>
        </p:nvSpPr>
        <p:spPr>
          <a:xfrm>
            <a:off x="793790" y="4215408"/>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Carefully crafted prompts can elicit highly specific and relevant responses from language models.</a:t>
            </a:r>
            <a:endParaRPr lang="en-US" sz="1750" dirty="0"/>
          </a:p>
        </p:txBody>
      </p:sp>
      <p:sp>
        <p:nvSpPr>
          <p:cNvPr id="5" name="Text 3"/>
          <p:cNvSpPr/>
          <p:nvPr/>
        </p:nvSpPr>
        <p:spPr>
          <a:xfrm>
            <a:off x="5332928"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EFEFE"/>
                </a:solidFill>
                <a:latin typeface="Instrument Sans Medium" pitchFamily="34" charset="0"/>
                <a:ea typeface="Instrument Sans Medium" pitchFamily="34" charset="-122"/>
                <a:cs typeface="Instrument Sans Medium" pitchFamily="34" charset="-120"/>
              </a:rPr>
              <a:t>Enhanced Control</a:t>
            </a:r>
            <a:endParaRPr lang="en-US" sz="2200" dirty="0"/>
          </a:p>
        </p:txBody>
      </p:sp>
      <p:sp>
        <p:nvSpPr>
          <p:cNvPr id="6" name="Text 4"/>
          <p:cNvSpPr/>
          <p:nvPr/>
        </p:nvSpPr>
        <p:spPr>
          <a:xfrm>
            <a:off x="5332928"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Prompt engineering allows users to maintain a high degree of control over the model's behavior and output.</a:t>
            </a:r>
            <a:endParaRPr lang="en-US" sz="1750" dirty="0"/>
          </a:p>
        </p:txBody>
      </p:sp>
      <p:sp>
        <p:nvSpPr>
          <p:cNvPr id="7" name="Text 5"/>
          <p:cNvSpPr/>
          <p:nvPr/>
        </p:nvSpPr>
        <p:spPr>
          <a:xfrm>
            <a:off x="9872067" y="36342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EFEFE"/>
                </a:solidFill>
                <a:latin typeface="Instrument Sans Medium" pitchFamily="34" charset="0"/>
                <a:ea typeface="Instrument Sans Medium" pitchFamily="34" charset="-122"/>
                <a:cs typeface="Instrument Sans Medium" pitchFamily="34" charset="-120"/>
              </a:rPr>
              <a:t>Improved Efficiency</a:t>
            </a:r>
            <a:endParaRPr lang="en-US" sz="2200" dirty="0"/>
          </a:p>
        </p:txBody>
      </p:sp>
      <p:sp>
        <p:nvSpPr>
          <p:cNvPr id="8" name="Text 6"/>
          <p:cNvSpPr/>
          <p:nvPr/>
        </p:nvSpPr>
        <p:spPr>
          <a:xfrm>
            <a:off x="9872067" y="4215408"/>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Well-designed prompts can significantly enhance the productivity and effectiveness of language model interactions.</a:t>
            </a:r>
            <a:endParaRPr lang="en-US" sz="1750" dirty="0"/>
          </a:p>
        </p:txBody>
      </p:sp>
      <p:sp>
        <p:nvSpPr>
          <p:cNvPr id="9" name="Rectangle 8">
            <a:extLst>
              <a:ext uri="{FF2B5EF4-FFF2-40B4-BE49-F238E27FC236}">
                <a16:creationId xmlns:a16="http://schemas.microsoft.com/office/drawing/2014/main" id="{9961EFBC-282B-970A-5CF0-E111A515FA87}"/>
              </a:ext>
            </a:extLst>
          </p:cNvPr>
          <p:cNvSpPr/>
          <p:nvPr/>
        </p:nvSpPr>
        <p:spPr>
          <a:xfrm>
            <a:off x="0" y="7468671"/>
            <a:ext cx="14630400" cy="684252"/>
          </a:xfrm>
          <a:prstGeom prst="rect">
            <a:avLst/>
          </a:prstGeom>
          <a:solidFill>
            <a:srgbClr val="1F1F1F"/>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6135" y="750689"/>
            <a:ext cx="7664529" cy="1320879"/>
          </a:xfrm>
          <a:prstGeom prst="rect">
            <a:avLst/>
          </a:prstGeom>
          <a:noFill/>
          <a:ln/>
        </p:spPr>
        <p:txBody>
          <a:bodyPr wrap="square" lIns="0" tIns="0" rIns="0" bIns="0" rtlCol="0" anchor="t"/>
          <a:lstStyle/>
          <a:p>
            <a:pPr marL="0" indent="0">
              <a:lnSpc>
                <a:spcPts val="5200"/>
              </a:lnSpc>
              <a:buNone/>
            </a:pPr>
            <a:r>
              <a:rPr lang="en-US" sz="4150" dirty="0">
                <a:solidFill>
                  <a:srgbClr val="FEFEFE"/>
                </a:solidFill>
                <a:latin typeface="Instrument Sans Medium" pitchFamily="34" charset="0"/>
                <a:ea typeface="Instrument Sans Medium" pitchFamily="34" charset="-122"/>
                <a:cs typeface="Instrument Sans Medium" pitchFamily="34" charset="-120"/>
              </a:rPr>
              <a:t>Key Principles of Effective Prompts</a:t>
            </a:r>
            <a:endParaRPr lang="en-US" sz="4150" dirty="0"/>
          </a:p>
        </p:txBody>
      </p:sp>
      <p:sp>
        <p:nvSpPr>
          <p:cNvPr id="4" name="Shape 1"/>
          <p:cNvSpPr/>
          <p:nvPr/>
        </p:nvSpPr>
        <p:spPr>
          <a:xfrm>
            <a:off x="6531650" y="2388513"/>
            <a:ext cx="22860" cy="5090398"/>
          </a:xfrm>
          <a:prstGeom prst="roundRect">
            <a:avLst>
              <a:gd name="adj" fmla="val 138692"/>
            </a:avLst>
          </a:prstGeom>
          <a:solidFill>
            <a:srgbClr val="575757"/>
          </a:solidFill>
          <a:ln/>
        </p:spPr>
      </p:sp>
      <p:sp>
        <p:nvSpPr>
          <p:cNvPr id="5" name="Shape 2"/>
          <p:cNvSpPr/>
          <p:nvPr/>
        </p:nvSpPr>
        <p:spPr>
          <a:xfrm>
            <a:off x="6757988" y="2852618"/>
            <a:ext cx="739735" cy="22860"/>
          </a:xfrm>
          <a:prstGeom prst="roundRect">
            <a:avLst>
              <a:gd name="adj" fmla="val 138692"/>
            </a:avLst>
          </a:prstGeom>
          <a:solidFill>
            <a:srgbClr val="575757"/>
          </a:solidFill>
          <a:ln/>
        </p:spPr>
      </p:sp>
      <p:sp>
        <p:nvSpPr>
          <p:cNvPr id="6" name="Shape 3"/>
          <p:cNvSpPr/>
          <p:nvPr/>
        </p:nvSpPr>
        <p:spPr>
          <a:xfrm>
            <a:off x="6305312" y="2626281"/>
            <a:ext cx="475536" cy="475536"/>
          </a:xfrm>
          <a:prstGeom prst="roundRect">
            <a:avLst>
              <a:gd name="adj" fmla="val 6667"/>
            </a:avLst>
          </a:prstGeom>
          <a:solidFill>
            <a:srgbClr val="3E3E3E"/>
          </a:solidFill>
          <a:ln/>
        </p:spPr>
      </p:sp>
      <p:sp>
        <p:nvSpPr>
          <p:cNvPr id="7" name="Text 4"/>
          <p:cNvSpPr/>
          <p:nvPr/>
        </p:nvSpPr>
        <p:spPr>
          <a:xfrm>
            <a:off x="6481405" y="2705457"/>
            <a:ext cx="123349" cy="317063"/>
          </a:xfrm>
          <a:prstGeom prst="rect">
            <a:avLst/>
          </a:prstGeom>
          <a:noFill/>
          <a:ln/>
        </p:spPr>
        <p:txBody>
          <a:bodyPr wrap="none" lIns="0" tIns="0" rIns="0" bIns="0" rtlCol="0" anchor="t"/>
          <a:lstStyle/>
          <a:p>
            <a:pPr marL="0" indent="0" algn="ctr">
              <a:lnSpc>
                <a:spcPts val="2450"/>
              </a:lnSpc>
              <a:buNone/>
            </a:pPr>
            <a:r>
              <a:rPr lang="en-US" sz="2450" dirty="0">
                <a:solidFill>
                  <a:srgbClr val="BFBFBF"/>
                </a:solidFill>
                <a:latin typeface="Instrument Sans Medium" pitchFamily="34" charset="0"/>
                <a:ea typeface="Instrument Sans Medium" pitchFamily="34" charset="-122"/>
                <a:cs typeface="Instrument Sans Medium" pitchFamily="34" charset="-120"/>
              </a:rPr>
              <a:t>1</a:t>
            </a:r>
            <a:endParaRPr lang="en-US" sz="2450" dirty="0"/>
          </a:p>
        </p:txBody>
      </p:sp>
      <p:sp>
        <p:nvSpPr>
          <p:cNvPr id="8" name="Text 5"/>
          <p:cNvSpPr/>
          <p:nvPr/>
        </p:nvSpPr>
        <p:spPr>
          <a:xfrm>
            <a:off x="7705487" y="2599849"/>
            <a:ext cx="2641997" cy="330160"/>
          </a:xfrm>
          <a:prstGeom prst="rect">
            <a:avLst/>
          </a:prstGeom>
          <a:noFill/>
          <a:ln/>
        </p:spPr>
        <p:txBody>
          <a:bodyPr wrap="none" lIns="0" tIns="0" rIns="0" bIns="0" rtlCol="0" anchor="t"/>
          <a:lstStyle/>
          <a:p>
            <a:pPr marL="0" indent="0" algn="l">
              <a:lnSpc>
                <a:spcPts val="2600"/>
              </a:lnSpc>
              <a:buNone/>
            </a:pPr>
            <a:r>
              <a:rPr lang="en-US" sz="2050" dirty="0">
                <a:solidFill>
                  <a:srgbClr val="BFBFBF"/>
                </a:solidFill>
                <a:latin typeface="Instrument Sans Medium" pitchFamily="34" charset="0"/>
                <a:ea typeface="Instrument Sans Medium" pitchFamily="34" charset="-122"/>
                <a:cs typeface="Instrument Sans Medium" pitchFamily="34" charset="-120"/>
              </a:rPr>
              <a:t>Clarity</a:t>
            </a:r>
            <a:endParaRPr lang="en-US" sz="2050" dirty="0"/>
          </a:p>
        </p:txBody>
      </p:sp>
      <p:sp>
        <p:nvSpPr>
          <p:cNvPr id="9" name="Text 6"/>
          <p:cNvSpPr/>
          <p:nvPr/>
        </p:nvSpPr>
        <p:spPr>
          <a:xfrm>
            <a:off x="7705487" y="3056811"/>
            <a:ext cx="6185178" cy="676275"/>
          </a:xfrm>
          <a:prstGeom prst="rect">
            <a:avLst/>
          </a:prstGeom>
          <a:noFill/>
          <a:ln/>
        </p:spPr>
        <p:txBody>
          <a:bodyPr wrap="square" lIns="0" tIns="0" rIns="0" bIns="0" rtlCol="0" anchor="t"/>
          <a:lstStyle/>
          <a:p>
            <a:pPr marL="0" indent="0" algn="l">
              <a:lnSpc>
                <a:spcPts val="2650"/>
              </a:lnSpc>
              <a:buNone/>
            </a:pPr>
            <a:r>
              <a:rPr lang="en-US" sz="1650" dirty="0">
                <a:solidFill>
                  <a:srgbClr val="BFBFBF"/>
                </a:solidFill>
                <a:latin typeface="Open Sans" pitchFamily="34" charset="0"/>
                <a:ea typeface="Open Sans" pitchFamily="34" charset="-122"/>
                <a:cs typeface="Open Sans" pitchFamily="34" charset="-120"/>
              </a:rPr>
              <a:t>Prompts should be unambiguous and clearly communicate the desired task or outcome.</a:t>
            </a:r>
            <a:endParaRPr lang="en-US" sz="1650" dirty="0"/>
          </a:p>
        </p:txBody>
      </p:sp>
      <p:sp>
        <p:nvSpPr>
          <p:cNvPr id="10" name="Shape 7"/>
          <p:cNvSpPr/>
          <p:nvPr/>
        </p:nvSpPr>
        <p:spPr>
          <a:xfrm>
            <a:off x="6757988" y="4619863"/>
            <a:ext cx="739735" cy="22860"/>
          </a:xfrm>
          <a:prstGeom prst="roundRect">
            <a:avLst>
              <a:gd name="adj" fmla="val 138692"/>
            </a:avLst>
          </a:prstGeom>
          <a:solidFill>
            <a:srgbClr val="575757"/>
          </a:solidFill>
          <a:ln/>
        </p:spPr>
      </p:sp>
      <p:sp>
        <p:nvSpPr>
          <p:cNvPr id="11" name="Shape 8"/>
          <p:cNvSpPr/>
          <p:nvPr/>
        </p:nvSpPr>
        <p:spPr>
          <a:xfrm>
            <a:off x="6305312" y="4393525"/>
            <a:ext cx="475536" cy="475536"/>
          </a:xfrm>
          <a:prstGeom prst="roundRect">
            <a:avLst>
              <a:gd name="adj" fmla="val 6667"/>
            </a:avLst>
          </a:prstGeom>
          <a:solidFill>
            <a:srgbClr val="3E3E3E"/>
          </a:solidFill>
          <a:ln/>
        </p:spPr>
      </p:sp>
      <p:sp>
        <p:nvSpPr>
          <p:cNvPr id="12" name="Text 9"/>
          <p:cNvSpPr/>
          <p:nvPr/>
        </p:nvSpPr>
        <p:spPr>
          <a:xfrm>
            <a:off x="6455688" y="4472702"/>
            <a:ext cx="174665" cy="317063"/>
          </a:xfrm>
          <a:prstGeom prst="rect">
            <a:avLst/>
          </a:prstGeom>
          <a:noFill/>
          <a:ln/>
        </p:spPr>
        <p:txBody>
          <a:bodyPr wrap="none" lIns="0" tIns="0" rIns="0" bIns="0" rtlCol="0" anchor="t"/>
          <a:lstStyle/>
          <a:p>
            <a:pPr marL="0" indent="0" algn="ctr">
              <a:lnSpc>
                <a:spcPts val="2450"/>
              </a:lnSpc>
              <a:buNone/>
            </a:pPr>
            <a:r>
              <a:rPr lang="en-US" sz="2450" dirty="0">
                <a:solidFill>
                  <a:srgbClr val="BFBFBF"/>
                </a:solidFill>
                <a:latin typeface="Instrument Sans Medium" pitchFamily="34" charset="0"/>
                <a:ea typeface="Instrument Sans Medium" pitchFamily="34" charset="-122"/>
                <a:cs typeface="Instrument Sans Medium" pitchFamily="34" charset="-120"/>
              </a:rPr>
              <a:t>2</a:t>
            </a:r>
            <a:endParaRPr lang="en-US" sz="2450" dirty="0"/>
          </a:p>
        </p:txBody>
      </p:sp>
      <p:sp>
        <p:nvSpPr>
          <p:cNvPr id="13" name="Text 10"/>
          <p:cNvSpPr/>
          <p:nvPr/>
        </p:nvSpPr>
        <p:spPr>
          <a:xfrm>
            <a:off x="7705487" y="4367093"/>
            <a:ext cx="2641997" cy="330160"/>
          </a:xfrm>
          <a:prstGeom prst="rect">
            <a:avLst/>
          </a:prstGeom>
          <a:noFill/>
          <a:ln/>
        </p:spPr>
        <p:txBody>
          <a:bodyPr wrap="none" lIns="0" tIns="0" rIns="0" bIns="0" rtlCol="0" anchor="t"/>
          <a:lstStyle/>
          <a:p>
            <a:pPr marL="0" indent="0" algn="l">
              <a:lnSpc>
                <a:spcPts val="2600"/>
              </a:lnSpc>
              <a:buNone/>
            </a:pPr>
            <a:r>
              <a:rPr lang="en-US" sz="2050" dirty="0">
                <a:solidFill>
                  <a:srgbClr val="BFBFBF"/>
                </a:solidFill>
                <a:latin typeface="Instrument Sans Medium" pitchFamily="34" charset="0"/>
                <a:ea typeface="Instrument Sans Medium" pitchFamily="34" charset="-122"/>
                <a:cs typeface="Instrument Sans Medium" pitchFamily="34" charset="-120"/>
              </a:rPr>
              <a:t>Specificity</a:t>
            </a:r>
            <a:endParaRPr lang="en-US" sz="2050" dirty="0"/>
          </a:p>
        </p:txBody>
      </p:sp>
      <p:sp>
        <p:nvSpPr>
          <p:cNvPr id="14" name="Text 11"/>
          <p:cNvSpPr/>
          <p:nvPr/>
        </p:nvSpPr>
        <p:spPr>
          <a:xfrm>
            <a:off x="7705487" y="4824055"/>
            <a:ext cx="6185178" cy="676275"/>
          </a:xfrm>
          <a:prstGeom prst="rect">
            <a:avLst/>
          </a:prstGeom>
          <a:noFill/>
          <a:ln/>
        </p:spPr>
        <p:txBody>
          <a:bodyPr wrap="square" lIns="0" tIns="0" rIns="0" bIns="0" rtlCol="0" anchor="t"/>
          <a:lstStyle/>
          <a:p>
            <a:pPr marL="0" indent="0" algn="l">
              <a:lnSpc>
                <a:spcPts val="2650"/>
              </a:lnSpc>
              <a:buNone/>
            </a:pPr>
            <a:r>
              <a:rPr lang="en-US" sz="1650" dirty="0">
                <a:solidFill>
                  <a:srgbClr val="BFBFBF"/>
                </a:solidFill>
                <a:latin typeface="Open Sans" pitchFamily="34" charset="0"/>
                <a:ea typeface="Open Sans" pitchFamily="34" charset="-122"/>
                <a:cs typeface="Open Sans" pitchFamily="34" charset="-120"/>
              </a:rPr>
              <a:t>Prompts should provide enough detail to guide the language model towards the intended output.</a:t>
            </a:r>
            <a:endParaRPr lang="en-US" sz="1650" dirty="0"/>
          </a:p>
        </p:txBody>
      </p:sp>
      <p:sp>
        <p:nvSpPr>
          <p:cNvPr id="15" name="Shape 12"/>
          <p:cNvSpPr/>
          <p:nvPr/>
        </p:nvSpPr>
        <p:spPr>
          <a:xfrm>
            <a:off x="6757988" y="6387108"/>
            <a:ext cx="739735" cy="22860"/>
          </a:xfrm>
          <a:prstGeom prst="roundRect">
            <a:avLst>
              <a:gd name="adj" fmla="val 138692"/>
            </a:avLst>
          </a:prstGeom>
          <a:solidFill>
            <a:srgbClr val="575757"/>
          </a:solidFill>
          <a:ln/>
        </p:spPr>
      </p:sp>
      <p:sp>
        <p:nvSpPr>
          <p:cNvPr id="16" name="Shape 13"/>
          <p:cNvSpPr/>
          <p:nvPr/>
        </p:nvSpPr>
        <p:spPr>
          <a:xfrm>
            <a:off x="6305312" y="6160770"/>
            <a:ext cx="475536" cy="475536"/>
          </a:xfrm>
          <a:prstGeom prst="roundRect">
            <a:avLst>
              <a:gd name="adj" fmla="val 6667"/>
            </a:avLst>
          </a:prstGeom>
          <a:solidFill>
            <a:srgbClr val="3E3E3E"/>
          </a:solidFill>
          <a:ln/>
        </p:spPr>
      </p:sp>
      <p:sp>
        <p:nvSpPr>
          <p:cNvPr id="17" name="Text 14"/>
          <p:cNvSpPr/>
          <p:nvPr/>
        </p:nvSpPr>
        <p:spPr>
          <a:xfrm>
            <a:off x="6451640" y="6239947"/>
            <a:ext cx="182880" cy="317063"/>
          </a:xfrm>
          <a:prstGeom prst="rect">
            <a:avLst/>
          </a:prstGeom>
          <a:noFill/>
          <a:ln/>
        </p:spPr>
        <p:txBody>
          <a:bodyPr wrap="none" lIns="0" tIns="0" rIns="0" bIns="0" rtlCol="0" anchor="t"/>
          <a:lstStyle/>
          <a:p>
            <a:pPr marL="0" indent="0" algn="ctr">
              <a:lnSpc>
                <a:spcPts val="2450"/>
              </a:lnSpc>
              <a:buNone/>
            </a:pPr>
            <a:r>
              <a:rPr lang="en-US" sz="2450" dirty="0">
                <a:solidFill>
                  <a:srgbClr val="BFBFBF"/>
                </a:solidFill>
                <a:latin typeface="Instrument Sans Medium" pitchFamily="34" charset="0"/>
                <a:ea typeface="Instrument Sans Medium" pitchFamily="34" charset="-122"/>
                <a:cs typeface="Instrument Sans Medium" pitchFamily="34" charset="-120"/>
              </a:rPr>
              <a:t>3</a:t>
            </a:r>
            <a:endParaRPr lang="en-US" sz="2450" dirty="0"/>
          </a:p>
        </p:txBody>
      </p:sp>
      <p:sp>
        <p:nvSpPr>
          <p:cNvPr id="18" name="Text 15"/>
          <p:cNvSpPr/>
          <p:nvPr/>
        </p:nvSpPr>
        <p:spPr>
          <a:xfrm>
            <a:off x="7705487" y="6134338"/>
            <a:ext cx="2754392" cy="330160"/>
          </a:xfrm>
          <a:prstGeom prst="rect">
            <a:avLst/>
          </a:prstGeom>
          <a:noFill/>
          <a:ln/>
        </p:spPr>
        <p:txBody>
          <a:bodyPr wrap="none" lIns="0" tIns="0" rIns="0" bIns="0" rtlCol="0" anchor="t"/>
          <a:lstStyle/>
          <a:p>
            <a:pPr marL="0" indent="0" algn="l">
              <a:lnSpc>
                <a:spcPts val="2600"/>
              </a:lnSpc>
              <a:buNone/>
            </a:pPr>
            <a:r>
              <a:rPr lang="en-US" sz="2050" dirty="0">
                <a:solidFill>
                  <a:srgbClr val="BFBFBF"/>
                </a:solidFill>
                <a:latin typeface="Instrument Sans Medium" pitchFamily="34" charset="0"/>
                <a:ea typeface="Instrument Sans Medium" pitchFamily="34" charset="-122"/>
                <a:cs typeface="Instrument Sans Medium" pitchFamily="34" charset="-120"/>
              </a:rPr>
              <a:t>Contextual Awareness</a:t>
            </a:r>
            <a:endParaRPr lang="en-US" sz="2050" dirty="0"/>
          </a:p>
        </p:txBody>
      </p:sp>
      <p:sp>
        <p:nvSpPr>
          <p:cNvPr id="19" name="Text 16"/>
          <p:cNvSpPr/>
          <p:nvPr/>
        </p:nvSpPr>
        <p:spPr>
          <a:xfrm>
            <a:off x="7705487" y="6591300"/>
            <a:ext cx="6185178" cy="676275"/>
          </a:xfrm>
          <a:prstGeom prst="rect">
            <a:avLst/>
          </a:prstGeom>
          <a:noFill/>
          <a:ln/>
        </p:spPr>
        <p:txBody>
          <a:bodyPr wrap="square" lIns="0" tIns="0" rIns="0" bIns="0" rtlCol="0" anchor="t"/>
          <a:lstStyle/>
          <a:p>
            <a:pPr marL="0" indent="0" algn="l">
              <a:lnSpc>
                <a:spcPts val="2650"/>
              </a:lnSpc>
              <a:buNone/>
            </a:pPr>
            <a:r>
              <a:rPr lang="en-US" sz="1650" dirty="0">
                <a:solidFill>
                  <a:srgbClr val="BFBFBF"/>
                </a:solidFill>
                <a:latin typeface="Open Sans" pitchFamily="34" charset="0"/>
                <a:ea typeface="Open Sans" pitchFamily="34" charset="-122"/>
                <a:cs typeface="Open Sans" pitchFamily="34" charset="-120"/>
              </a:rPr>
              <a:t>Prompts should consider the broader context and incorporate relevant information to enhance the model's understanding.</a:t>
            </a:r>
            <a:endParaRPr lang="en-US" sz="1650" dirty="0"/>
          </a:p>
        </p:txBody>
      </p:sp>
      <p:sp>
        <p:nvSpPr>
          <p:cNvPr id="20" name="Rectangle 19">
            <a:extLst>
              <a:ext uri="{FF2B5EF4-FFF2-40B4-BE49-F238E27FC236}">
                <a16:creationId xmlns:a16="http://schemas.microsoft.com/office/drawing/2014/main" id="{B397ED29-15B4-A168-00BD-1F247DBBB7AC}"/>
              </a:ext>
            </a:extLst>
          </p:cNvPr>
          <p:cNvSpPr/>
          <p:nvPr/>
        </p:nvSpPr>
        <p:spPr>
          <a:xfrm>
            <a:off x="0" y="7502537"/>
            <a:ext cx="14630400" cy="684252"/>
          </a:xfrm>
          <a:prstGeom prst="rect">
            <a:avLst/>
          </a:prstGeom>
          <a:solidFill>
            <a:srgbClr val="1F1F1F"/>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 y="-1"/>
            <a:ext cx="4910667" cy="7366001"/>
          </a:xfrm>
          <a:prstGeom prst="rect">
            <a:avLst/>
          </a:prstGeom>
        </p:spPr>
      </p:pic>
      <p:sp>
        <p:nvSpPr>
          <p:cNvPr id="3" name="Text 0"/>
          <p:cNvSpPr/>
          <p:nvPr/>
        </p:nvSpPr>
        <p:spPr>
          <a:xfrm>
            <a:off x="6280190" y="908328"/>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Prompt Strategies for Different Tasks</a:t>
            </a:r>
            <a:endParaRPr lang="en-US" sz="4450" dirty="0"/>
          </a:p>
        </p:txBody>
      </p:sp>
      <p:sp>
        <p:nvSpPr>
          <p:cNvPr id="4" name="Shape 1"/>
          <p:cNvSpPr/>
          <p:nvPr/>
        </p:nvSpPr>
        <p:spPr>
          <a:xfrm>
            <a:off x="6280190" y="2666048"/>
            <a:ext cx="3664863" cy="2032754"/>
          </a:xfrm>
          <a:prstGeom prst="roundRect">
            <a:avLst>
              <a:gd name="adj" fmla="val 1674"/>
            </a:avLst>
          </a:prstGeom>
          <a:solidFill>
            <a:srgbClr val="3E3E3E"/>
          </a:solidFill>
          <a:ln/>
        </p:spPr>
      </p:sp>
      <p:sp>
        <p:nvSpPr>
          <p:cNvPr id="5" name="Text 2"/>
          <p:cNvSpPr/>
          <p:nvPr/>
        </p:nvSpPr>
        <p:spPr>
          <a:xfrm>
            <a:off x="6507004" y="289286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Creative Writing</a:t>
            </a:r>
            <a:endParaRPr lang="en-US" sz="2200" dirty="0"/>
          </a:p>
        </p:txBody>
      </p:sp>
      <p:sp>
        <p:nvSpPr>
          <p:cNvPr id="6" name="Text 3"/>
          <p:cNvSpPr/>
          <p:nvPr/>
        </p:nvSpPr>
        <p:spPr>
          <a:xfrm>
            <a:off x="6507004" y="3383280"/>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Prompts that encourage imagination, storytelling, and emotional expression.</a:t>
            </a:r>
            <a:endParaRPr lang="en-US" sz="1750" dirty="0"/>
          </a:p>
        </p:txBody>
      </p:sp>
      <p:sp>
        <p:nvSpPr>
          <p:cNvPr id="7" name="Shape 4"/>
          <p:cNvSpPr/>
          <p:nvPr/>
        </p:nvSpPr>
        <p:spPr>
          <a:xfrm>
            <a:off x="10171867" y="2666048"/>
            <a:ext cx="3664863" cy="2032754"/>
          </a:xfrm>
          <a:prstGeom prst="roundRect">
            <a:avLst>
              <a:gd name="adj" fmla="val 1674"/>
            </a:avLst>
          </a:prstGeom>
          <a:solidFill>
            <a:srgbClr val="3E3E3E"/>
          </a:solidFill>
          <a:ln/>
        </p:spPr>
      </p:sp>
      <p:sp>
        <p:nvSpPr>
          <p:cNvPr id="8" name="Text 5"/>
          <p:cNvSpPr/>
          <p:nvPr/>
        </p:nvSpPr>
        <p:spPr>
          <a:xfrm>
            <a:off x="10398681" y="289286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Analytical Tasks</a:t>
            </a:r>
            <a:endParaRPr lang="en-US" sz="2200" dirty="0"/>
          </a:p>
        </p:txBody>
      </p:sp>
      <p:sp>
        <p:nvSpPr>
          <p:cNvPr id="9" name="Text 6"/>
          <p:cNvSpPr/>
          <p:nvPr/>
        </p:nvSpPr>
        <p:spPr>
          <a:xfrm>
            <a:off x="10398681" y="3383280"/>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Prompts that require logical reasoning, problem-solving, and data-driven insights.</a:t>
            </a:r>
            <a:endParaRPr lang="en-US" sz="1750" dirty="0"/>
          </a:p>
        </p:txBody>
      </p:sp>
      <p:sp>
        <p:nvSpPr>
          <p:cNvPr id="10" name="Shape 7"/>
          <p:cNvSpPr/>
          <p:nvPr/>
        </p:nvSpPr>
        <p:spPr>
          <a:xfrm>
            <a:off x="6280190" y="4925616"/>
            <a:ext cx="3664863" cy="2395657"/>
          </a:xfrm>
          <a:prstGeom prst="roundRect">
            <a:avLst>
              <a:gd name="adj" fmla="val 1420"/>
            </a:avLst>
          </a:prstGeom>
          <a:solidFill>
            <a:srgbClr val="3E3E3E"/>
          </a:solidFill>
          <a:ln/>
        </p:spPr>
      </p:sp>
      <p:sp>
        <p:nvSpPr>
          <p:cNvPr id="11" name="Text 8"/>
          <p:cNvSpPr/>
          <p:nvPr/>
        </p:nvSpPr>
        <p:spPr>
          <a:xfrm>
            <a:off x="6507004" y="5152430"/>
            <a:ext cx="3211235" cy="708660"/>
          </a:xfrm>
          <a:prstGeom prst="rect">
            <a:avLst/>
          </a:prstGeom>
          <a:noFill/>
          <a:ln/>
        </p:spPr>
        <p:txBody>
          <a:bodyPr wrap="square" lIns="0" tIns="0" rIns="0" bIns="0" rtlCol="0" anchor="t"/>
          <a:lstStyle/>
          <a:p>
            <a:pPr marL="0" indent="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Conversational Interactions</a:t>
            </a:r>
            <a:endParaRPr lang="en-US" sz="2200" dirty="0"/>
          </a:p>
        </p:txBody>
      </p:sp>
      <p:sp>
        <p:nvSpPr>
          <p:cNvPr id="12" name="Text 9"/>
          <p:cNvSpPr/>
          <p:nvPr/>
        </p:nvSpPr>
        <p:spPr>
          <a:xfrm>
            <a:off x="6507004" y="5997178"/>
            <a:ext cx="3211235" cy="1088708"/>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Prompts that foster natural and engaging dialogues with language models.</a:t>
            </a:r>
            <a:endParaRPr lang="en-US" sz="1750" dirty="0"/>
          </a:p>
        </p:txBody>
      </p:sp>
      <p:sp>
        <p:nvSpPr>
          <p:cNvPr id="13" name="Shape 10"/>
          <p:cNvSpPr/>
          <p:nvPr/>
        </p:nvSpPr>
        <p:spPr>
          <a:xfrm>
            <a:off x="10171867" y="4925616"/>
            <a:ext cx="3664863" cy="2395657"/>
          </a:xfrm>
          <a:prstGeom prst="roundRect">
            <a:avLst>
              <a:gd name="adj" fmla="val 1420"/>
            </a:avLst>
          </a:prstGeom>
          <a:solidFill>
            <a:srgbClr val="3E3E3E"/>
          </a:solidFill>
          <a:ln/>
        </p:spPr>
      </p:sp>
      <p:sp>
        <p:nvSpPr>
          <p:cNvPr id="14" name="Text 11"/>
          <p:cNvSpPr/>
          <p:nvPr/>
        </p:nvSpPr>
        <p:spPr>
          <a:xfrm>
            <a:off x="10398681" y="515243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Technical Writing</a:t>
            </a:r>
            <a:endParaRPr lang="en-US" sz="2200" dirty="0"/>
          </a:p>
        </p:txBody>
      </p:sp>
      <p:sp>
        <p:nvSpPr>
          <p:cNvPr id="15" name="Text 12"/>
          <p:cNvSpPr/>
          <p:nvPr/>
        </p:nvSpPr>
        <p:spPr>
          <a:xfrm>
            <a:off x="10398681" y="5642848"/>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Prompts that demand clear, concise, and informative explanations of complex topics.</a:t>
            </a:r>
            <a:endParaRPr lang="en-US" sz="1750" dirty="0"/>
          </a:p>
        </p:txBody>
      </p:sp>
      <p:sp>
        <p:nvSpPr>
          <p:cNvPr id="16" name="Rectangle 15">
            <a:extLst>
              <a:ext uri="{FF2B5EF4-FFF2-40B4-BE49-F238E27FC236}">
                <a16:creationId xmlns:a16="http://schemas.microsoft.com/office/drawing/2014/main" id="{6030B191-320A-7C81-9191-E95F652115A0}"/>
              </a:ext>
            </a:extLst>
          </p:cNvPr>
          <p:cNvSpPr/>
          <p:nvPr/>
        </p:nvSpPr>
        <p:spPr>
          <a:xfrm>
            <a:off x="0" y="7468671"/>
            <a:ext cx="14630400" cy="684252"/>
          </a:xfrm>
          <a:prstGeom prst="rect">
            <a:avLst/>
          </a:prstGeom>
          <a:solidFill>
            <a:srgbClr val="1F1F1F"/>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4023" y="694611"/>
            <a:ext cx="7635954" cy="1346597"/>
          </a:xfrm>
          <a:prstGeom prst="rect">
            <a:avLst/>
          </a:prstGeom>
          <a:noFill/>
          <a:ln/>
        </p:spPr>
        <p:txBody>
          <a:bodyPr wrap="square" lIns="0" tIns="0" rIns="0" bIns="0" rtlCol="0" anchor="t"/>
          <a:lstStyle/>
          <a:p>
            <a:pPr marL="0" indent="0">
              <a:lnSpc>
                <a:spcPts val="5300"/>
              </a:lnSpc>
              <a:buNone/>
            </a:pPr>
            <a:r>
              <a:rPr lang="en-US" sz="4200" dirty="0">
                <a:solidFill>
                  <a:srgbClr val="FEFEFE"/>
                </a:solidFill>
                <a:latin typeface="Instrument Sans Medium" pitchFamily="34" charset="0"/>
                <a:ea typeface="Instrument Sans Medium" pitchFamily="34" charset="-122"/>
                <a:cs typeface="Instrument Sans Medium" pitchFamily="34" charset="-120"/>
              </a:rPr>
              <a:t>Evaluating and Refining Prompts</a:t>
            </a:r>
            <a:endParaRPr lang="en-US" sz="4200" dirty="0"/>
          </a:p>
        </p:txBody>
      </p:sp>
      <p:pic>
        <p:nvPicPr>
          <p:cNvPr id="4" name="Image 1" descr="preencoded.png"/>
          <p:cNvPicPr>
            <a:picLocks noChangeAspect="1"/>
          </p:cNvPicPr>
          <p:nvPr/>
        </p:nvPicPr>
        <p:blipFill>
          <a:blip r:embed="rId4"/>
          <a:stretch>
            <a:fillRect/>
          </a:stretch>
        </p:blipFill>
        <p:spPr>
          <a:xfrm>
            <a:off x="754023" y="2364343"/>
            <a:ext cx="1077278" cy="1723549"/>
          </a:xfrm>
          <a:prstGeom prst="rect">
            <a:avLst/>
          </a:prstGeom>
        </p:spPr>
      </p:pic>
      <p:sp>
        <p:nvSpPr>
          <p:cNvPr id="5" name="Text 1"/>
          <p:cNvSpPr/>
          <p:nvPr/>
        </p:nvSpPr>
        <p:spPr>
          <a:xfrm>
            <a:off x="2154436" y="2579727"/>
            <a:ext cx="2791658" cy="336590"/>
          </a:xfrm>
          <a:prstGeom prst="rect">
            <a:avLst/>
          </a:prstGeom>
          <a:noFill/>
          <a:ln/>
        </p:spPr>
        <p:txBody>
          <a:bodyPr wrap="none" lIns="0" tIns="0" rIns="0" bIns="0" rtlCol="0" anchor="t"/>
          <a:lstStyle/>
          <a:p>
            <a:pPr marL="0" indent="0" algn="l">
              <a:lnSpc>
                <a:spcPts val="2650"/>
              </a:lnSpc>
              <a:buNone/>
            </a:pPr>
            <a:r>
              <a:rPr lang="en-US" sz="2100" dirty="0">
                <a:solidFill>
                  <a:srgbClr val="BFBFBF"/>
                </a:solidFill>
                <a:latin typeface="Instrument Sans Medium" pitchFamily="34" charset="0"/>
                <a:ea typeface="Instrument Sans Medium" pitchFamily="34" charset="-122"/>
                <a:cs typeface="Instrument Sans Medium" pitchFamily="34" charset="-120"/>
              </a:rPr>
              <a:t>Assess Output Quality</a:t>
            </a:r>
            <a:endParaRPr lang="en-US" sz="2100" dirty="0"/>
          </a:p>
        </p:txBody>
      </p:sp>
      <p:sp>
        <p:nvSpPr>
          <p:cNvPr id="6" name="Text 2"/>
          <p:cNvSpPr/>
          <p:nvPr/>
        </p:nvSpPr>
        <p:spPr>
          <a:xfrm>
            <a:off x="2154436" y="3045500"/>
            <a:ext cx="6235541" cy="689610"/>
          </a:xfrm>
          <a:prstGeom prst="rect">
            <a:avLst/>
          </a:prstGeom>
          <a:noFill/>
          <a:ln/>
        </p:spPr>
        <p:txBody>
          <a:bodyPr wrap="square" lIns="0" tIns="0" rIns="0" bIns="0" rtlCol="0" anchor="t"/>
          <a:lstStyle/>
          <a:p>
            <a:pPr marL="0" indent="0" algn="l">
              <a:lnSpc>
                <a:spcPts val="2700"/>
              </a:lnSpc>
              <a:buNone/>
            </a:pPr>
            <a:r>
              <a:rPr lang="en-US" sz="1650" dirty="0">
                <a:solidFill>
                  <a:srgbClr val="BFBFBF"/>
                </a:solidFill>
                <a:latin typeface="Open Sans" pitchFamily="34" charset="0"/>
                <a:ea typeface="Open Sans" pitchFamily="34" charset="-122"/>
                <a:cs typeface="Open Sans" pitchFamily="34" charset="-120"/>
              </a:rPr>
              <a:t>Carefully review the language model's response to identify strengths, weaknesses, and areas for improvement.</a:t>
            </a:r>
            <a:endParaRPr lang="en-US" sz="1650" dirty="0"/>
          </a:p>
        </p:txBody>
      </p:sp>
      <p:pic>
        <p:nvPicPr>
          <p:cNvPr id="7" name="Image 2" descr="preencoded.png"/>
          <p:cNvPicPr>
            <a:picLocks noChangeAspect="1"/>
          </p:cNvPicPr>
          <p:nvPr/>
        </p:nvPicPr>
        <p:blipFill>
          <a:blip r:embed="rId5"/>
          <a:stretch>
            <a:fillRect/>
          </a:stretch>
        </p:blipFill>
        <p:spPr>
          <a:xfrm>
            <a:off x="754023" y="4087892"/>
            <a:ext cx="1077278" cy="1723549"/>
          </a:xfrm>
          <a:prstGeom prst="rect">
            <a:avLst/>
          </a:prstGeom>
        </p:spPr>
      </p:pic>
      <p:sp>
        <p:nvSpPr>
          <p:cNvPr id="8" name="Text 3"/>
          <p:cNvSpPr/>
          <p:nvPr/>
        </p:nvSpPr>
        <p:spPr>
          <a:xfrm>
            <a:off x="2154436" y="4303276"/>
            <a:ext cx="2693194" cy="336590"/>
          </a:xfrm>
          <a:prstGeom prst="rect">
            <a:avLst/>
          </a:prstGeom>
          <a:noFill/>
          <a:ln/>
        </p:spPr>
        <p:txBody>
          <a:bodyPr wrap="none" lIns="0" tIns="0" rIns="0" bIns="0" rtlCol="0" anchor="t"/>
          <a:lstStyle/>
          <a:p>
            <a:pPr marL="0" indent="0" algn="l">
              <a:lnSpc>
                <a:spcPts val="2650"/>
              </a:lnSpc>
              <a:buNone/>
            </a:pPr>
            <a:r>
              <a:rPr lang="en-US" sz="2100" dirty="0">
                <a:solidFill>
                  <a:srgbClr val="BFBFBF"/>
                </a:solidFill>
                <a:latin typeface="Instrument Sans Medium" pitchFamily="34" charset="0"/>
                <a:ea typeface="Instrument Sans Medium" pitchFamily="34" charset="-122"/>
                <a:cs typeface="Instrument Sans Medium" pitchFamily="34" charset="-120"/>
              </a:rPr>
              <a:t>Iterative Refinement</a:t>
            </a:r>
            <a:endParaRPr lang="en-US" sz="2100" dirty="0"/>
          </a:p>
        </p:txBody>
      </p:sp>
      <p:sp>
        <p:nvSpPr>
          <p:cNvPr id="9" name="Text 4"/>
          <p:cNvSpPr/>
          <p:nvPr/>
        </p:nvSpPr>
        <p:spPr>
          <a:xfrm>
            <a:off x="2154436" y="4769048"/>
            <a:ext cx="6235541" cy="689610"/>
          </a:xfrm>
          <a:prstGeom prst="rect">
            <a:avLst/>
          </a:prstGeom>
          <a:noFill/>
          <a:ln/>
        </p:spPr>
        <p:txBody>
          <a:bodyPr wrap="square" lIns="0" tIns="0" rIns="0" bIns="0" rtlCol="0" anchor="t"/>
          <a:lstStyle/>
          <a:p>
            <a:pPr marL="0" indent="0" algn="l">
              <a:lnSpc>
                <a:spcPts val="2700"/>
              </a:lnSpc>
              <a:buNone/>
            </a:pPr>
            <a:r>
              <a:rPr lang="en-US" sz="1650" dirty="0">
                <a:solidFill>
                  <a:srgbClr val="BFBFBF"/>
                </a:solidFill>
                <a:latin typeface="Open Sans" pitchFamily="34" charset="0"/>
                <a:ea typeface="Open Sans" pitchFamily="34" charset="-122"/>
                <a:cs typeface="Open Sans" pitchFamily="34" charset="-120"/>
              </a:rPr>
              <a:t>Continuously refine and optimize prompts based on feedback and desired outcomes.</a:t>
            </a:r>
            <a:endParaRPr lang="en-US" sz="1650" dirty="0"/>
          </a:p>
        </p:txBody>
      </p:sp>
      <p:pic>
        <p:nvPicPr>
          <p:cNvPr id="10" name="Image 3" descr="preencoded.png"/>
          <p:cNvPicPr>
            <a:picLocks noChangeAspect="1"/>
          </p:cNvPicPr>
          <p:nvPr/>
        </p:nvPicPr>
        <p:blipFill>
          <a:blip r:embed="rId6"/>
          <a:stretch>
            <a:fillRect/>
          </a:stretch>
        </p:blipFill>
        <p:spPr>
          <a:xfrm>
            <a:off x="754023" y="5811441"/>
            <a:ext cx="1077278" cy="1723549"/>
          </a:xfrm>
          <a:prstGeom prst="rect">
            <a:avLst/>
          </a:prstGeom>
        </p:spPr>
      </p:pic>
      <p:sp>
        <p:nvSpPr>
          <p:cNvPr id="11" name="Text 5"/>
          <p:cNvSpPr/>
          <p:nvPr/>
        </p:nvSpPr>
        <p:spPr>
          <a:xfrm>
            <a:off x="2154436" y="6026825"/>
            <a:ext cx="2693194" cy="336590"/>
          </a:xfrm>
          <a:prstGeom prst="rect">
            <a:avLst/>
          </a:prstGeom>
          <a:noFill/>
          <a:ln/>
        </p:spPr>
        <p:txBody>
          <a:bodyPr wrap="none" lIns="0" tIns="0" rIns="0" bIns="0" rtlCol="0" anchor="t"/>
          <a:lstStyle/>
          <a:p>
            <a:pPr marL="0" indent="0" algn="l">
              <a:lnSpc>
                <a:spcPts val="2650"/>
              </a:lnSpc>
              <a:buNone/>
            </a:pPr>
            <a:r>
              <a:rPr lang="en-US" sz="2100" dirty="0">
                <a:solidFill>
                  <a:srgbClr val="BFBFBF"/>
                </a:solidFill>
                <a:latin typeface="Instrument Sans Medium" pitchFamily="34" charset="0"/>
                <a:ea typeface="Instrument Sans Medium" pitchFamily="34" charset="-122"/>
                <a:cs typeface="Instrument Sans Medium" pitchFamily="34" charset="-120"/>
              </a:rPr>
              <a:t>Empirical Testing</a:t>
            </a:r>
            <a:endParaRPr lang="en-US" sz="2100" dirty="0"/>
          </a:p>
        </p:txBody>
      </p:sp>
      <p:sp>
        <p:nvSpPr>
          <p:cNvPr id="12" name="Text 6"/>
          <p:cNvSpPr/>
          <p:nvPr/>
        </p:nvSpPr>
        <p:spPr>
          <a:xfrm>
            <a:off x="2154436" y="6492597"/>
            <a:ext cx="6235541" cy="689610"/>
          </a:xfrm>
          <a:prstGeom prst="rect">
            <a:avLst/>
          </a:prstGeom>
          <a:noFill/>
          <a:ln/>
        </p:spPr>
        <p:txBody>
          <a:bodyPr wrap="square" lIns="0" tIns="0" rIns="0" bIns="0" rtlCol="0" anchor="t"/>
          <a:lstStyle/>
          <a:p>
            <a:pPr marL="0" indent="0" algn="l">
              <a:lnSpc>
                <a:spcPts val="2700"/>
              </a:lnSpc>
              <a:buNone/>
            </a:pPr>
            <a:r>
              <a:rPr lang="en-US" sz="1650" dirty="0">
                <a:solidFill>
                  <a:srgbClr val="BFBFBF"/>
                </a:solidFill>
                <a:latin typeface="Open Sans" pitchFamily="34" charset="0"/>
                <a:ea typeface="Open Sans" pitchFamily="34" charset="-122"/>
                <a:cs typeface="Open Sans" pitchFamily="34" charset="-120"/>
              </a:rPr>
              <a:t>Conduct experiments and A/B testing to determine the most effective prompt strategies.</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5615345" y="261461"/>
            <a:ext cx="3399592" cy="3399592"/>
          </a:xfrm>
          <a:prstGeom prst="rect">
            <a:avLst/>
          </a:prstGeom>
        </p:spPr>
      </p:pic>
      <p:sp>
        <p:nvSpPr>
          <p:cNvPr id="3" name="Text 0"/>
          <p:cNvSpPr/>
          <p:nvPr/>
        </p:nvSpPr>
        <p:spPr>
          <a:xfrm>
            <a:off x="761762" y="3760516"/>
            <a:ext cx="11046738" cy="653772"/>
          </a:xfrm>
          <a:prstGeom prst="rect">
            <a:avLst/>
          </a:prstGeom>
          <a:noFill/>
          <a:ln/>
        </p:spPr>
        <p:txBody>
          <a:bodyPr wrap="none" lIns="0" tIns="0" rIns="0" bIns="0" rtlCol="0" anchor="t"/>
          <a:lstStyle/>
          <a:p>
            <a:pPr marL="0" indent="0">
              <a:lnSpc>
                <a:spcPts val="5100"/>
              </a:lnSpc>
              <a:buNone/>
            </a:pPr>
            <a:r>
              <a:rPr lang="en-US" sz="4100" dirty="0">
                <a:solidFill>
                  <a:srgbClr val="FEFEFE"/>
                </a:solidFill>
                <a:latin typeface="Instrument Sans Medium" pitchFamily="34" charset="0"/>
                <a:ea typeface="Instrument Sans Medium" pitchFamily="34" charset="-122"/>
                <a:cs typeface="Instrument Sans Medium" pitchFamily="34" charset="-120"/>
              </a:rPr>
              <a:t>Ethical Considerations in Prompt Engineering</a:t>
            </a:r>
            <a:endParaRPr lang="en-US" sz="4100" dirty="0"/>
          </a:p>
        </p:txBody>
      </p:sp>
      <p:pic>
        <p:nvPicPr>
          <p:cNvPr id="4" name="Image 1" descr="preencoded.png"/>
          <p:cNvPicPr>
            <a:picLocks noChangeAspect="1"/>
          </p:cNvPicPr>
          <p:nvPr/>
        </p:nvPicPr>
        <p:blipFill>
          <a:blip r:embed="rId4"/>
          <a:stretch>
            <a:fillRect/>
          </a:stretch>
        </p:blipFill>
        <p:spPr>
          <a:xfrm>
            <a:off x="777641" y="4783061"/>
            <a:ext cx="522923" cy="522922"/>
          </a:xfrm>
          <a:prstGeom prst="rect">
            <a:avLst/>
          </a:prstGeom>
        </p:spPr>
      </p:pic>
      <p:sp>
        <p:nvSpPr>
          <p:cNvPr id="5" name="Text 1"/>
          <p:cNvSpPr/>
          <p:nvPr/>
        </p:nvSpPr>
        <p:spPr>
          <a:xfrm>
            <a:off x="761762" y="5328089"/>
            <a:ext cx="2614970" cy="326827"/>
          </a:xfrm>
          <a:prstGeom prst="rect">
            <a:avLst/>
          </a:prstGeom>
          <a:noFill/>
          <a:ln/>
        </p:spPr>
        <p:txBody>
          <a:bodyPr wrap="none" lIns="0" tIns="0" rIns="0" bIns="0" rtlCol="0" anchor="t"/>
          <a:lstStyle/>
          <a:p>
            <a:pPr marL="0" indent="0" algn="l">
              <a:lnSpc>
                <a:spcPts val="2550"/>
              </a:lnSpc>
              <a:buNone/>
            </a:pPr>
            <a:r>
              <a:rPr lang="en-US" sz="2050" dirty="0">
                <a:solidFill>
                  <a:srgbClr val="BFBFBF"/>
                </a:solidFill>
                <a:latin typeface="Instrument Sans Medium" pitchFamily="34" charset="0"/>
                <a:ea typeface="Instrument Sans Medium" pitchFamily="34" charset="-122"/>
                <a:cs typeface="Instrument Sans Medium" pitchFamily="34" charset="-120"/>
              </a:rPr>
              <a:t>Bias Mitigation</a:t>
            </a:r>
            <a:endParaRPr lang="en-US" sz="2050" dirty="0"/>
          </a:p>
        </p:txBody>
      </p:sp>
      <p:sp>
        <p:nvSpPr>
          <p:cNvPr id="6" name="Text 2"/>
          <p:cNvSpPr/>
          <p:nvPr/>
        </p:nvSpPr>
        <p:spPr>
          <a:xfrm>
            <a:off x="761762" y="5820472"/>
            <a:ext cx="4179570" cy="669369"/>
          </a:xfrm>
          <a:prstGeom prst="rect">
            <a:avLst/>
          </a:prstGeom>
          <a:noFill/>
          <a:ln/>
        </p:spPr>
        <p:txBody>
          <a:bodyPr wrap="square" lIns="0" tIns="0" rIns="0" bIns="0" rtlCol="0" anchor="t"/>
          <a:lstStyle/>
          <a:p>
            <a:pPr marL="0" indent="0" algn="l">
              <a:lnSpc>
                <a:spcPts val="2600"/>
              </a:lnSpc>
              <a:buNone/>
            </a:pPr>
            <a:r>
              <a:rPr lang="en-US" sz="1600" dirty="0">
                <a:solidFill>
                  <a:srgbClr val="BFBFBF"/>
                </a:solidFill>
                <a:latin typeface="Open Sans" pitchFamily="34" charset="0"/>
                <a:ea typeface="Open Sans" pitchFamily="34" charset="-122"/>
                <a:cs typeface="Open Sans" pitchFamily="34" charset="-120"/>
              </a:rPr>
              <a:t>Ensure prompts do not perpetuate harmful biases or discriminatory language.</a:t>
            </a:r>
            <a:endParaRPr lang="en-US" sz="1600" dirty="0"/>
          </a:p>
        </p:txBody>
      </p:sp>
      <p:pic>
        <p:nvPicPr>
          <p:cNvPr id="7" name="Image 2" descr="preencoded.png"/>
          <p:cNvPicPr>
            <a:picLocks noChangeAspect="1"/>
          </p:cNvPicPr>
          <p:nvPr/>
        </p:nvPicPr>
        <p:blipFill>
          <a:blip r:embed="rId5"/>
          <a:stretch>
            <a:fillRect/>
          </a:stretch>
        </p:blipFill>
        <p:spPr>
          <a:xfrm>
            <a:off x="5225415" y="4783061"/>
            <a:ext cx="522923" cy="522922"/>
          </a:xfrm>
          <a:prstGeom prst="rect">
            <a:avLst/>
          </a:prstGeom>
        </p:spPr>
      </p:pic>
      <p:sp>
        <p:nvSpPr>
          <p:cNvPr id="8" name="Text 3"/>
          <p:cNvSpPr/>
          <p:nvPr/>
        </p:nvSpPr>
        <p:spPr>
          <a:xfrm>
            <a:off x="5225415" y="5448042"/>
            <a:ext cx="2614970" cy="326827"/>
          </a:xfrm>
          <a:prstGeom prst="rect">
            <a:avLst/>
          </a:prstGeom>
          <a:noFill/>
          <a:ln/>
        </p:spPr>
        <p:txBody>
          <a:bodyPr wrap="none" lIns="0" tIns="0" rIns="0" bIns="0" rtlCol="0" anchor="t"/>
          <a:lstStyle/>
          <a:p>
            <a:pPr marL="0" indent="0" algn="l">
              <a:lnSpc>
                <a:spcPts val="2550"/>
              </a:lnSpc>
              <a:buNone/>
            </a:pPr>
            <a:r>
              <a:rPr lang="en-US" sz="2050" dirty="0">
                <a:solidFill>
                  <a:srgbClr val="BFBFBF"/>
                </a:solidFill>
                <a:latin typeface="Instrument Sans Medium" pitchFamily="34" charset="0"/>
                <a:ea typeface="Instrument Sans Medium" pitchFamily="34" charset="-122"/>
                <a:cs typeface="Instrument Sans Medium" pitchFamily="34" charset="-120"/>
              </a:rPr>
              <a:t>Transparency</a:t>
            </a:r>
            <a:endParaRPr lang="en-US" sz="2050" dirty="0"/>
          </a:p>
        </p:txBody>
      </p:sp>
      <p:sp>
        <p:nvSpPr>
          <p:cNvPr id="9" name="Text 4"/>
          <p:cNvSpPr/>
          <p:nvPr/>
        </p:nvSpPr>
        <p:spPr>
          <a:xfrm>
            <a:off x="5225356" y="5916928"/>
            <a:ext cx="4179570" cy="1004054"/>
          </a:xfrm>
          <a:prstGeom prst="rect">
            <a:avLst/>
          </a:prstGeom>
          <a:noFill/>
          <a:ln/>
        </p:spPr>
        <p:txBody>
          <a:bodyPr wrap="square" lIns="0" tIns="0" rIns="0" bIns="0" rtlCol="0" anchor="t"/>
          <a:lstStyle/>
          <a:p>
            <a:pPr marL="0" indent="0" algn="l">
              <a:lnSpc>
                <a:spcPts val="2600"/>
              </a:lnSpc>
              <a:buNone/>
            </a:pPr>
            <a:r>
              <a:rPr lang="en-US" sz="1600" dirty="0">
                <a:solidFill>
                  <a:srgbClr val="BFBFBF"/>
                </a:solidFill>
                <a:latin typeface="Open Sans" pitchFamily="34" charset="0"/>
                <a:ea typeface="Open Sans" pitchFamily="34" charset="-122"/>
                <a:cs typeface="Open Sans" pitchFamily="34" charset="-120"/>
              </a:rPr>
              <a:t>Communicate the capabilities and limitations of language models to manage user expectations.</a:t>
            </a:r>
            <a:endParaRPr lang="en-US" sz="1600" dirty="0"/>
          </a:p>
        </p:txBody>
      </p:sp>
      <p:pic>
        <p:nvPicPr>
          <p:cNvPr id="10" name="Image 3" descr="preencoded.png"/>
          <p:cNvPicPr>
            <a:picLocks noChangeAspect="1"/>
          </p:cNvPicPr>
          <p:nvPr/>
        </p:nvPicPr>
        <p:blipFill>
          <a:blip r:embed="rId6"/>
          <a:stretch>
            <a:fillRect/>
          </a:stretch>
        </p:blipFill>
        <p:spPr>
          <a:xfrm>
            <a:off x="9718715" y="4731429"/>
            <a:ext cx="522923" cy="522922"/>
          </a:xfrm>
          <a:prstGeom prst="rect">
            <a:avLst/>
          </a:prstGeom>
        </p:spPr>
      </p:pic>
      <p:sp>
        <p:nvSpPr>
          <p:cNvPr id="11" name="Text 5"/>
          <p:cNvSpPr/>
          <p:nvPr/>
        </p:nvSpPr>
        <p:spPr>
          <a:xfrm>
            <a:off x="9718597" y="5373998"/>
            <a:ext cx="2614970" cy="326827"/>
          </a:xfrm>
          <a:prstGeom prst="rect">
            <a:avLst/>
          </a:prstGeom>
          <a:noFill/>
          <a:ln/>
        </p:spPr>
        <p:txBody>
          <a:bodyPr wrap="none" lIns="0" tIns="0" rIns="0" bIns="0" rtlCol="0" anchor="t"/>
          <a:lstStyle/>
          <a:p>
            <a:pPr marL="0" indent="0" algn="l">
              <a:lnSpc>
                <a:spcPts val="2550"/>
              </a:lnSpc>
              <a:buNone/>
            </a:pPr>
            <a:r>
              <a:rPr lang="en-US" sz="2050" dirty="0">
                <a:solidFill>
                  <a:srgbClr val="BFBFBF"/>
                </a:solidFill>
                <a:latin typeface="Instrument Sans Medium" pitchFamily="34" charset="0"/>
                <a:ea typeface="Instrument Sans Medium" pitchFamily="34" charset="-122"/>
                <a:cs typeface="Instrument Sans Medium" pitchFamily="34" charset="-120"/>
              </a:rPr>
              <a:t>Security Safeguards</a:t>
            </a:r>
            <a:endParaRPr lang="en-US" sz="2050" dirty="0"/>
          </a:p>
        </p:txBody>
      </p:sp>
      <p:sp>
        <p:nvSpPr>
          <p:cNvPr id="12" name="Text 6"/>
          <p:cNvSpPr/>
          <p:nvPr/>
        </p:nvSpPr>
        <p:spPr>
          <a:xfrm>
            <a:off x="9718597" y="5820472"/>
            <a:ext cx="4179570" cy="1004054"/>
          </a:xfrm>
          <a:prstGeom prst="rect">
            <a:avLst/>
          </a:prstGeom>
          <a:noFill/>
          <a:ln/>
        </p:spPr>
        <p:txBody>
          <a:bodyPr wrap="square" lIns="0" tIns="0" rIns="0" bIns="0" rtlCol="0" anchor="t"/>
          <a:lstStyle/>
          <a:p>
            <a:pPr marL="0" indent="0" algn="l">
              <a:lnSpc>
                <a:spcPts val="2600"/>
              </a:lnSpc>
              <a:buNone/>
            </a:pPr>
            <a:r>
              <a:rPr lang="en-US" sz="1600" dirty="0">
                <a:solidFill>
                  <a:srgbClr val="BFBFBF"/>
                </a:solidFill>
                <a:latin typeface="Open Sans" pitchFamily="34" charset="0"/>
                <a:ea typeface="Open Sans" pitchFamily="34" charset="-122"/>
                <a:cs typeface="Open Sans" pitchFamily="34" charset="-120"/>
              </a:rPr>
              <a:t>Implement robust security measures to prevent the misuse of language model capabilities.</a:t>
            </a:r>
            <a:endParaRPr lang="en-US" sz="1600" dirty="0"/>
          </a:p>
        </p:txBody>
      </p:sp>
      <p:sp>
        <p:nvSpPr>
          <p:cNvPr id="13" name="Rectangle 12">
            <a:extLst>
              <a:ext uri="{FF2B5EF4-FFF2-40B4-BE49-F238E27FC236}">
                <a16:creationId xmlns:a16="http://schemas.microsoft.com/office/drawing/2014/main" id="{8475FB62-C42C-3A80-B5F5-AEFC26501237}"/>
              </a:ext>
            </a:extLst>
          </p:cNvPr>
          <p:cNvSpPr/>
          <p:nvPr/>
        </p:nvSpPr>
        <p:spPr>
          <a:xfrm>
            <a:off x="0" y="7485604"/>
            <a:ext cx="14630400" cy="684252"/>
          </a:xfrm>
          <a:prstGeom prst="rect">
            <a:avLst/>
          </a:prstGeom>
          <a:solidFill>
            <a:srgbClr val="1F1F1F"/>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3216" y="0"/>
            <a:ext cx="4957749" cy="7436624"/>
          </a:xfrm>
          <a:prstGeom prst="rect">
            <a:avLst/>
          </a:prstGeom>
        </p:spPr>
      </p:pic>
      <p:sp>
        <p:nvSpPr>
          <p:cNvPr id="3" name="Text 0"/>
          <p:cNvSpPr/>
          <p:nvPr/>
        </p:nvSpPr>
        <p:spPr>
          <a:xfrm>
            <a:off x="6280190" y="748189"/>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The Future of Prompt Engineering</a:t>
            </a:r>
            <a:endParaRPr lang="en-US" sz="4450" dirty="0"/>
          </a:p>
        </p:txBody>
      </p:sp>
      <p:sp>
        <p:nvSpPr>
          <p:cNvPr id="4" name="Shape 1"/>
          <p:cNvSpPr/>
          <p:nvPr/>
        </p:nvSpPr>
        <p:spPr>
          <a:xfrm>
            <a:off x="6280190" y="2761059"/>
            <a:ext cx="510302" cy="510302"/>
          </a:xfrm>
          <a:prstGeom prst="roundRect">
            <a:avLst>
              <a:gd name="adj" fmla="val 6667"/>
            </a:avLst>
          </a:prstGeom>
          <a:solidFill>
            <a:srgbClr val="3E3E3E"/>
          </a:solidFill>
          <a:ln/>
        </p:spPr>
      </p:sp>
      <p:sp>
        <p:nvSpPr>
          <p:cNvPr id="5" name="Text 2"/>
          <p:cNvSpPr/>
          <p:nvPr/>
        </p:nvSpPr>
        <p:spPr>
          <a:xfrm>
            <a:off x="6469142" y="2846070"/>
            <a:ext cx="132398" cy="340281"/>
          </a:xfrm>
          <a:prstGeom prst="rect">
            <a:avLst/>
          </a:prstGeom>
          <a:noFill/>
          <a:ln/>
        </p:spPr>
        <p:txBody>
          <a:bodyPr wrap="none" lIns="0" tIns="0" rIns="0" bIns="0" rtlCol="0" anchor="t"/>
          <a:lstStyle/>
          <a:p>
            <a:pPr marL="0" indent="0" algn="ctr">
              <a:lnSpc>
                <a:spcPts val="2650"/>
              </a:lnSpc>
              <a:buNone/>
            </a:pPr>
            <a:r>
              <a:rPr lang="en-US" sz="2650" dirty="0">
                <a:solidFill>
                  <a:srgbClr val="BFBFBF"/>
                </a:solidFill>
                <a:latin typeface="Instrument Sans Medium" pitchFamily="34" charset="0"/>
                <a:ea typeface="Instrument Sans Medium" pitchFamily="34" charset="-122"/>
                <a:cs typeface="Instrument Sans Medium" pitchFamily="34" charset="-120"/>
              </a:rPr>
              <a:t>1</a:t>
            </a:r>
            <a:endParaRPr lang="en-US" sz="2650" dirty="0"/>
          </a:p>
        </p:txBody>
      </p:sp>
      <p:sp>
        <p:nvSpPr>
          <p:cNvPr id="6" name="Text 3"/>
          <p:cNvSpPr/>
          <p:nvPr/>
        </p:nvSpPr>
        <p:spPr>
          <a:xfrm>
            <a:off x="7017306" y="276105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Evolving Capabilities</a:t>
            </a:r>
            <a:endParaRPr lang="en-US" sz="2200" dirty="0"/>
          </a:p>
        </p:txBody>
      </p:sp>
      <p:sp>
        <p:nvSpPr>
          <p:cNvPr id="7" name="Text 4"/>
          <p:cNvSpPr/>
          <p:nvPr/>
        </p:nvSpPr>
        <p:spPr>
          <a:xfrm>
            <a:off x="7017306" y="3251478"/>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As language models continue to advance, prompt engineering will become increasingly sophisticated.</a:t>
            </a:r>
            <a:endParaRPr lang="en-US" sz="1750" dirty="0"/>
          </a:p>
        </p:txBody>
      </p:sp>
      <p:sp>
        <p:nvSpPr>
          <p:cNvPr id="8" name="Shape 5"/>
          <p:cNvSpPr/>
          <p:nvPr/>
        </p:nvSpPr>
        <p:spPr>
          <a:xfrm>
            <a:off x="10171867" y="2761059"/>
            <a:ext cx="510302" cy="510302"/>
          </a:xfrm>
          <a:prstGeom prst="roundRect">
            <a:avLst>
              <a:gd name="adj" fmla="val 6667"/>
            </a:avLst>
          </a:prstGeom>
          <a:solidFill>
            <a:srgbClr val="3E3E3E"/>
          </a:solidFill>
          <a:ln/>
        </p:spPr>
      </p:sp>
      <p:sp>
        <p:nvSpPr>
          <p:cNvPr id="9" name="Text 6"/>
          <p:cNvSpPr/>
          <p:nvPr/>
        </p:nvSpPr>
        <p:spPr>
          <a:xfrm>
            <a:off x="10333196" y="2846070"/>
            <a:ext cx="187523" cy="340281"/>
          </a:xfrm>
          <a:prstGeom prst="rect">
            <a:avLst/>
          </a:prstGeom>
          <a:noFill/>
          <a:ln/>
        </p:spPr>
        <p:txBody>
          <a:bodyPr wrap="none" lIns="0" tIns="0" rIns="0" bIns="0" rtlCol="0" anchor="t"/>
          <a:lstStyle/>
          <a:p>
            <a:pPr marL="0" indent="0" algn="ctr">
              <a:lnSpc>
                <a:spcPts val="2650"/>
              </a:lnSpc>
              <a:buNone/>
            </a:pPr>
            <a:r>
              <a:rPr lang="en-US" sz="2650" dirty="0">
                <a:solidFill>
                  <a:srgbClr val="BFBFBF"/>
                </a:solidFill>
                <a:latin typeface="Instrument Sans Medium" pitchFamily="34" charset="0"/>
                <a:ea typeface="Instrument Sans Medium" pitchFamily="34" charset="-122"/>
                <a:cs typeface="Instrument Sans Medium" pitchFamily="34" charset="-120"/>
              </a:rPr>
              <a:t>2</a:t>
            </a:r>
            <a:endParaRPr lang="en-US" sz="2650" dirty="0"/>
          </a:p>
        </p:txBody>
      </p:sp>
      <p:sp>
        <p:nvSpPr>
          <p:cNvPr id="10" name="Text 7"/>
          <p:cNvSpPr/>
          <p:nvPr/>
        </p:nvSpPr>
        <p:spPr>
          <a:xfrm>
            <a:off x="10908983" y="2761059"/>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Interdisciplinary Collaboration</a:t>
            </a:r>
            <a:endParaRPr lang="en-US" sz="2200" dirty="0"/>
          </a:p>
        </p:txBody>
      </p:sp>
      <p:sp>
        <p:nvSpPr>
          <p:cNvPr id="11" name="Text 8"/>
          <p:cNvSpPr/>
          <p:nvPr/>
        </p:nvSpPr>
        <p:spPr>
          <a:xfrm>
            <a:off x="10908983" y="3605808"/>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The field of prompt engineering will require collaboration across disciplines, including AI, linguistics, and cognitive science.</a:t>
            </a:r>
            <a:endParaRPr lang="en-US" sz="1750" dirty="0"/>
          </a:p>
        </p:txBody>
      </p:sp>
      <p:sp>
        <p:nvSpPr>
          <p:cNvPr id="12" name="Shape 9"/>
          <p:cNvSpPr/>
          <p:nvPr/>
        </p:nvSpPr>
        <p:spPr>
          <a:xfrm>
            <a:off x="6280190" y="6265188"/>
            <a:ext cx="510302" cy="510302"/>
          </a:xfrm>
          <a:prstGeom prst="roundRect">
            <a:avLst>
              <a:gd name="adj" fmla="val 6667"/>
            </a:avLst>
          </a:prstGeom>
          <a:solidFill>
            <a:srgbClr val="3E3E3E"/>
          </a:solidFill>
          <a:ln/>
        </p:spPr>
      </p:sp>
      <p:sp>
        <p:nvSpPr>
          <p:cNvPr id="13" name="Text 10"/>
          <p:cNvSpPr/>
          <p:nvPr/>
        </p:nvSpPr>
        <p:spPr>
          <a:xfrm>
            <a:off x="6437114" y="6350198"/>
            <a:ext cx="196334" cy="340281"/>
          </a:xfrm>
          <a:prstGeom prst="rect">
            <a:avLst/>
          </a:prstGeom>
          <a:noFill/>
          <a:ln/>
        </p:spPr>
        <p:txBody>
          <a:bodyPr wrap="none" lIns="0" tIns="0" rIns="0" bIns="0" rtlCol="0" anchor="t"/>
          <a:lstStyle/>
          <a:p>
            <a:pPr marL="0" indent="0" algn="ctr">
              <a:lnSpc>
                <a:spcPts val="2650"/>
              </a:lnSpc>
              <a:buNone/>
            </a:pPr>
            <a:r>
              <a:rPr lang="en-US" sz="2650" dirty="0">
                <a:solidFill>
                  <a:srgbClr val="BFBFBF"/>
                </a:solidFill>
                <a:latin typeface="Instrument Sans Medium" pitchFamily="34" charset="0"/>
                <a:ea typeface="Instrument Sans Medium" pitchFamily="34" charset="-122"/>
                <a:cs typeface="Instrument Sans Medium" pitchFamily="34" charset="-120"/>
              </a:rPr>
              <a:t>3</a:t>
            </a:r>
            <a:endParaRPr lang="en-US" sz="2650" dirty="0"/>
          </a:p>
        </p:txBody>
      </p:sp>
      <p:sp>
        <p:nvSpPr>
          <p:cNvPr id="14" name="Text 11"/>
          <p:cNvSpPr/>
          <p:nvPr/>
        </p:nvSpPr>
        <p:spPr>
          <a:xfrm>
            <a:off x="7017306" y="6265188"/>
            <a:ext cx="2854762" cy="354330"/>
          </a:xfrm>
          <a:prstGeom prst="rect">
            <a:avLst/>
          </a:prstGeom>
          <a:noFill/>
          <a:ln/>
        </p:spPr>
        <p:txBody>
          <a:bodyPr wrap="none" lIns="0" tIns="0" rIns="0" bIns="0" rtlCol="0" anchor="t"/>
          <a:lstStyle/>
          <a:p>
            <a:pPr marL="0" indent="0">
              <a:lnSpc>
                <a:spcPts val="2750"/>
              </a:lnSpc>
              <a:buNone/>
            </a:pPr>
            <a:r>
              <a:rPr lang="en-US" sz="2200" dirty="0">
                <a:solidFill>
                  <a:srgbClr val="BFBFBF"/>
                </a:solidFill>
                <a:latin typeface="Instrument Sans Medium" pitchFamily="34" charset="0"/>
                <a:ea typeface="Instrument Sans Medium" pitchFamily="34" charset="-122"/>
                <a:cs typeface="Instrument Sans Medium" pitchFamily="34" charset="-120"/>
              </a:rPr>
              <a:t>Democratization of AI</a:t>
            </a:r>
            <a:endParaRPr lang="en-US" sz="2200" dirty="0"/>
          </a:p>
        </p:txBody>
      </p:sp>
      <p:sp>
        <p:nvSpPr>
          <p:cNvPr id="15" name="Text 12"/>
          <p:cNvSpPr/>
          <p:nvPr/>
        </p:nvSpPr>
        <p:spPr>
          <a:xfrm>
            <a:off x="7017306" y="6755606"/>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BFBFBF"/>
                </a:solidFill>
                <a:latin typeface="Open Sans" pitchFamily="34" charset="0"/>
                <a:ea typeface="Open Sans" pitchFamily="34" charset="-122"/>
                <a:cs typeface="Open Sans" pitchFamily="34" charset="-120"/>
              </a:rPr>
              <a:t>Advancements in prompt engineering will empower more users to harness the power of language models.</a:t>
            </a:r>
            <a:endParaRPr lang="en-US" sz="1750" dirty="0"/>
          </a:p>
        </p:txBody>
      </p:sp>
      <p:sp>
        <p:nvSpPr>
          <p:cNvPr id="16" name="Rectangle 15">
            <a:extLst>
              <a:ext uri="{FF2B5EF4-FFF2-40B4-BE49-F238E27FC236}">
                <a16:creationId xmlns:a16="http://schemas.microsoft.com/office/drawing/2014/main" id="{89952D05-2073-D6C3-D2C7-6A117596BF5D}"/>
              </a:ext>
            </a:extLst>
          </p:cNvPr>
          <p:cNvSpPr/>
          <p:nvPr/>
        </p:nvSpPr>
        <p:spPr>
          <a:xfrm>
            <a:off x="0" y="7468671"/>
            <a:ext cx="14630400" cy="684252"/>
          </a:xfrm>
          <a:prstGeom prst="rect">
            <a:avLst/>
          </a:prstGeom>
          <a:solidFill>
            <a:srgbClr val="1F1F1F"/>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560433"/>
            <a:ext cx="8609528" cy="708779"/>
          </a:xfrm>
          <a:prstGeom prst="rect">
            <a:avLst/>
          </a:prstGeom>
          <a:noFill/>
          <a:ln/>
        </p:spPr>
        <p:txBody>
          <a:bodyPr wrap="none" lIns="0" tIns="0" rIns="0" bIns="0" rtlCol="0" anchor="t"/>
          <a:lstStyle/>
          <a:p>
            <a:pPr marL="0" indent="0">
              <a:lnSpc>
                <a:spcPts val="5550"/>
              </a:lnSpc>
              <a:buNone/>
            </a:pPr>
            <a:r>
              <a:rPr lang="en-US" sz="4450" dirty="0">
                <a:solidFill>
                  <a:srgbClr val="FEFEFE"/>
                </a:solidFill>
                <a:latin typeface="Instrument Sans Medium" pitchFamily="34" charset="0"/>
                <a:ea typeface="Instrument Sans Medium" pitchFamily="34" charset="-122"/>
                <a:cs typeface="Instrument Sans Medium" pitchFamily="34" charset="-120"/>
              </a:rPr>
              <a:t>Usecases of Prompt Engineering</a:t>
            </a:r>
            <a:endParaRPr lang="en-US" sz="4450" dirty="0"/>
          </a:p>
        </p:txBody>
      </p:sp>
      <p:sp>
        <p:nvSpPr>
          <p:cNvPr id="3" name="Text 1"/>
          <p:cNvSpPr/>
          <p:nvPr/>
        </p:nvSpPr>
        <p:spPr>
          <a:xfrm>
            <a:off x="1156692" y="2722840"/>
            <a:ext cx="12679918"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BFBFBF"/>
                </a:solidFill>
                <a:latin typeface="Open Sans" pitchFamily="34" charset="0"/>
                <a:ea typeface="Open Sans" pitchFamily="34" charset="-122"/>
                <a:cs typeface="Open Sans" pitchFamily="34" charset="-120"/>
              </a:rPr>
              <a:t>Customer Support Automation</a:t>
            </a:r>
            <a:r>
              <a:rPr lang="en-US" sz="1750" dirty="0">
                <a:solidFill>
                  <a:srgbClr val="BFBFBF"/>
                </a:solidFill>
                <a:latin typeface="Open Sans" pitchFamily="34" charset="0"/>
                <a:ea typeface="Open Sans" pitchFamily="34" charset="-122"/>
                <a:cs typeface="Open Sans" pitchFamily="34" charset="-120"/>
              </a:rPr>
              <a:t>: Crafting prompts to automate responses to frequently asked questions, improving efficiency in customer service (e.g., "What is the status of my order?" or "How can I reset my password?").</a:t>
            </a:r>
            <a:endParaRPr lang="en-US" sz="1750" dirty="0"/>
          </a:p>
        </p:txBody>
      </p:sp>
      <p:sp>
        <p:nvSpPr>
          <p:cNvPr id="4" name="Text 2"/>
          <p:cNvSpPr/>
          <p:nvPr/>
        </p:nvSpPr>
        <p:spPr>
          <a:xfrm>
            <a:off x="1156692" y="3527941"/>
            <a:ext cx="12679918"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BFBFBF"/>
                </a:solidFill>
                <a:latin typeface="Open Sans" pitchFamily="34" charset="0"/>
                <a:ea typeface="Open Sans" pitchFamily="34" charset="-122"/>
                <a:cs typeface="Open Sans" pitchFamily="34" charset="-120"/>
              </a:rPr>
              <a:t>Code Generation and Debugging</a:t>
            </a:r>
            <a:r>
              <a:rPr lang="en-US" sz="1750" dirty="0">
                <a:solidFill>
                  <a:srgbClr val="BFBFBF"/>
                </a:solidFill>
                <a:latin typeface="Open Sans" pitchFamily="34" charset="0"/>
                <a:ea typeface="Open Sans" pitchFamily="34" charset="-122"/>
                <a:cs typeface="Open Sans" pitchFamily="34" charset="-120"/>
              </a:rPr>
              <a:t>: Creating prompts to help generate code snippets or debug existing code in various programming languages (e.g., "Write a function in Python to reverse a list.").</a:t>
            </a:r>
            <a:endParaRPr lang="en-US" sz="1750" dirty="0"/>
          </a:p>
        </p:txBody>
      </p:sp>
      <p:sp>
        <p:nvSpPr>
          <p:cNvPr id="5" name="Text 3"/>
          <p:cNvSpPr/>
          <p:nvPr/>
        </p:nvSpPr>
        <p:spPr>
          <a:xfrm>
            <a:off x="1156692" y="4333042"/>
            <a:ext cx="12679918"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BFBFBF"/>
                </a:solidFill>
                <a:latin typeface="Open Sans" pitchFamily="34" charset="0"/>
                <a:ea typeface="Open Sans" pitchFamily="34" charset="-122"/>
                <a:cs typeface="Open Sans" pitchFamily="34" charset="-120"/>
              </a:rPr>
              <a:t>Content Creation</a:t>
            </a:r>
            <a:r>
              <a:rPr lang="en-US" sz="1750" dirty="0">
                <a:solidFill>
                  <a:srgbClr val="BFBFBF"/>
                </a:solidFill>
                <a:latin typeface="Open Sans" pitchFamily="34" charset="0"/>
                <a:ea typeface="Open Sans" pitchFamily="34" charset="-122"/>
                <a:cs typeface="Open Sans" pitchFamily="34" charset="-120"/>
              </a:rPr>
              <a:t>: Developing prompts to generate blog posts, marketing content, or product descriptions automatically (e.g., "Write a blog post on the benefits of AI in healthcare.").</a:t>
            </a:r>
            <a:endParaRPr lang="en-US" sz="1750" dirty="0"/>
          </a:p>
        </p:txBody>
      </p:sp>
      <p:sp>
        <p:nvSpPr>
          <p:cNvPr id="6" name="Text 4"/>
          <p:cNvSpPr/>
          <p:nvPr/>
        </p:nvSpPr>
        <p:spPr>
          <a:xfrm>
            <a:off x="1156692" y="5138142"/>
            <a:ext cx="12679918"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BFBFBF"/>
                </a:solidFill>
                <a:latin typeface="Open Sans" pitchFamily="34" charset="0"/>
                <a:ea typeface="Open Sans" pitchFamily="34" charset="-122"/>
                <a:cs typeface="Open Sans" pitchFamily="34" charset="-120"/>
              </a:rPr>
              <a:t>Education and Tutoring</a:t>
            </a:r>
            <a:r>
              <a:rPr lang="en-US" sz="1750" dirty="0">
                <a:solidFill>
                  <a:srgbClr val="BFBFBF"/>
                </a:solidFill>
                <a:latin typeface="Open Sans" pitchFamily="34" charset="0"/>
                <a:ea typeface="Open Sans" pitchFamily="34" charset="-122"/>
                <a:cs typeface="Open Sans" pitchFamily="34" charset="-120"/>
              </a:rPr>
              <a:t>: Creating prompts to explain complex concepts or generate quizzes for students (e.g., "Explain the concept of machine learning to a beginner.").</a:t>
            </a:r>
            <a:endParaRPr lang="en-US" sz="1750" dirty="0"/>
          </a:p>
        </p:txBody>
      </p:sp>
      <p:sp>
        <p:nvSpPr>
          <p:cNvPr id="7" name="Text 5"/>
          <p:cNvSpPr/>
          <p:nvPr/>
        </p:nvSpPr>
        <p:spPr>
          <a:xfrm>
            <a:off x="1156692" y="5943243"/>
            <a:ext cx="12679918"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BFBFBF"/>
                </a:solidFill>
                <a:latin typeface="Open Sans" pitchFamily="34" charset="0"/>
                <a:ea typeface="Open Sans" pitchFamily="34" charset="-122"/>
                <a:cs typeface="Open Sans" pitchFamily="34" charset="-120"/>
              </a:rPr>
              <a:t>Translation</a:t>
            </a:r>
            <a:r>
              <a:rPr lang="en-US" sz="1750" dirty="0">
                <a:solidFill>
                  <a:srgbClr val="BFBFBF"/>
                </a:solidFill>
                <a:latin typeface="Open Sans" pitchFamily="34" charset="0"/>
                <a:ea typeface="Open Sans" pitchFamily="34" charset="-122"/>
                <a:cs typeface="Open Sans" pitchFamily="34" charset="-120"/>
              </a:rPr>
              <a:t>: Using prompts to translate text between languages or provide language-learning exercises (e.g., "Translate this paragraph from English to Spanish.").</a:t>
            </a:r>
            <a:endParaRPr lang="en-US" sz="1750" dirty="0"/>
          </a:p>
        </p:txBody>
      </p:sp>
      <p:sp>
        <p:nvSpPr>
          <p:cNvPr id="8" name="Rectangle 7">
            <a:extLst>
              <a:ext uri="{FF2B5EF4-FFF2-40B4-BE49-F238E27FC236}">
                <a16:creationId xmlns:a16="http://schemas.microsoft.com/office/drawing/2014/main" id="{2A444FA2-D0AC-266F-4520-3783DA5FF8BA}"/>
              </a:ext>
            </a:extLst>
          </p:cNvPr>
          <p:cNvSpPr/>
          <p:nvPr/>
        </p:nvSpPr>
        <p:spPr>
          <a:xfrm>
            <a:off x="0" y="7417872"/>
            <a:ext cx="14630400" cy="684252"/>
          </a:xfrm>
          <a:prstGeom prst="rect">
            <a:avLst/>
          </a:prstGeom>
          <a:solidFill>
            <a:srgbClr val="1F1F1F"/>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637</Words>
  <Application>Microsoft Office PowerPoint</Application>
  <PresentationFormat>Custom</PresentationFormat>
  <Paragraphs>77</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Instrument Sans Medium</vt:lpstr>
      <vt:lpstr>Arial</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BADRI HARSHINI</cp:lastModifiedBy>
  <cp:revision>2</cp:revision>
  <dcterms:created xsi:type="dcterms:W3CDTF">2024-10-19T17:59:55Z</dcterms:created>
  <dcterms:modified xsi:type="dcterms:W3CDTF">2024-10-19T18:06:45Z</dcterms:modified>
</cp:coreProperties>
</file>